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266" r:id="rId5"/>
    <p:sldId id="267" r:id="rId6"/>
    <p:sldId id="268" r:id="rId7"/>
    <p:sldId id="269" r:id="rId8"/>
    <p:sldId id="270" r:id="rId9"/>
    <p:sldId id="271" r:id="rId10"/>
    <p:sldId id="272" r:id="rId11"/>
    <p:sldId id="273" r:id="rId12"/>
    <p:sldId id="274" r:id="rId13"/>
    <p:sldId id="275" r:id="rId14"/>
    <p:sldId id="276" r:id="rId15"/>
    <p:sldId id="277" r:id="rId16"/>
    <p:sldId id="278" r:id="rId17"/>
    <p:sldId id="279" r:id="rId18"/>
    <p:sldId id="280" r:id="rId19"/>
    <p:sldId id="281" r:id="rId20"/>
    <p:sldId id="282" r:id="rId21"/>
    <p:sldId id="283" r:id="rId22"/>
    <p:sldId id="284" r:id="rId23"/>
    <p:sldId id="285" r:id="rId24"/>
    <p:sldId id="286" r:id="rId25"/>
    <p:sldId id="287" r:id="rId26"/>
    <p:sldId id="288" r:id="rId27"/>
    <p:sldId id="289" r:id="rId28"/>
    <p:sldId id="290" r:id="rId29"/>
    <p:sldId id="291" r:id="rId30"/>
    <p:sldId id="292" r:id="rId31"/>
    <p:sldId id="293" r:id="rId32"/>
    <p:sldId id="294" r:id="rId33"/>
    <p:sldId id="295" r:id="rId34"/>
    <p:sldId id="296" r:id="rId35"/>
    <p:sldId id="297" r:id="rId36"/>
    <p:sldId id="298" r:id="rId37"/>
    <p:sldId id="299" r:id="rId38"/>
    <p:sldId id="300" r:id="rId39"/>
    <p:sldId id="301" r:id="rId40"/>
    <p:sldId id="302" r:id="rId41"/>
    <p:sldId id="303" r:id="rId42"/>
    <p:sldId id="304" r:id="rId43"/>
    <p:sldId id="305" r:id="rId44"/>
    <p:sldId id="306" r:id="rId45"/>
    <p:sldId id="307" r:id="rId46"/>
    <p:sldId id="308" r:id="rId47"/>
    <p:sldId id="309" r:id="rId48"/>
    <p:sldId id="310" r:id="rId49"/>
    <p:sldId id="311" r:id="rId50"/>
    <p:sldId id="312" r:id="rId51"/>
    <p:sldId id="313" r:id="rId52"/>
    <p:sldId id="319" r:id="rId53"/>
    <p:sldId id="314" r:id="rId54"/>
    <p:sldId id="315" r:id="rId55"/>
    <p:sldId id="316" r:id="rId56"/>
    <p:sldId id="317" r:id="rId57"/>
    <p:sldId id="318" r:id="rId58"/>
    <p:sldId id="320" r:id="rId59"/>
    <p:sldId id="321" r:id="rId6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19" autoAdjust="0"/>
  </p:normalViewPr>
  <p:slideViewPr>
    <p:cSldViewPr snapToGrid="0">
      <p:cViewPr varScale="1">
        <p:scale>
          <a:sx n="102" d="100"/>
          <a:sy n="102" d="100"/>
        </p:scale>
        <p:origin x="95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61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6/17/2025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72932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6/17/2025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89807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6/17/2025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23314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6/17/2025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76118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6/17/2025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28083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6/17/2025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17711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6/17/2025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07016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6/17/2025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13020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6/17/2025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8826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6/17/2025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60147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6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azure.microsoft.com/en-us/products/storage/storage-explorer/#Download-4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s://azure.microsoft.com/en-gb/pricing/purchase-options/azure-account?icid=azurefreeaccount" TargetMode="Externa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s://portal.azure.com/?quickstart=True#view/Microsoft_Azure_Resources/LessonPage.ReactView/id/get-started-navigating-azure-portal" TargetMode="Externa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e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F452A527-3631-41ED-858D-3777A7D149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peak Pro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30000" y="639097"/>
            <a:ext cx="4813072" cy="3494791"/>
          </a:xfrm>
        </p:spPr>
        <p:txBody>
          <a:bodyPr>
            <a:noAutofit/>
          </a:bodyPr>
          <a:lstStyle/>
          <a:p>
            <a:r>
              <a:rPr lang="en-US" sz="5400" b="1" dirty="0"/>
              <a:t>Azure Functions </a:t>
            </a:r>
            <a:r>
              <a:rPr lang="en-US" sz="5400" dirty="0"/>
              <a:t>C# Serverless Development from Zero to Hero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41656" y="4957069"/>
            <a:ext cx="4829101" cy="1238616"/>
          </a:xfrm>
        </p:spPr>
        <p:txBody>
          <a:bodyPr>
            <a:normAutofit/>
          </a:bodyPr>
          <a:lstStyle/>
          <a:p>
            <a:r>
              <a:rPr lang="en-US" dirty="0"/>
              <a:t>Bhushan POOJARY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40CBE3-3F91-419A-A649-32AB388ECA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10"/>
            <a:ext cx="6096000" cy="6857990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28A9C89-B313-458F-9C85-515930A51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805053" y="4294754"/>
            <a:ext cx="43891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F6984E2F-473F-47B3-19A0-91B6630531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5053" y="4455621"/>
            <a:ext cx="1508974" cy="1507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9158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11B99-44A5-E35B-8474-7692483A3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to Use Azure Functions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6ADE333-7BB4-C156-006E-C945C546E0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10697" y="2868064"/>
            <a:ext cx="3170606" cy="3170606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F4A57C0-7C09-6002-101C-691AC590B887}"/>
              </a:ext>
            </a:extLst>
          </p:cNvPr>
          <p:cNvSpPr txBox="1"/>
          <p:nvPr/>
        </p:nvSpPr>
        <p:spPr>
          <a:xfrm>
            <a:off x="1097280" y="2033204"/>
            <a:ext cx="98095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"Using Azure Functions is like calling a handyman only when you need a specific quick task done, instead of hiring a full-time employee."</a:t>
            </a:r>
          </a:p>
        </p:txBody>
      </p:sp>
    </p:spTree>
    <p:extLst>
      <p:ext uri="{BB962C8B-B14F-4D97-AF65-F5344CB8AC3E}">
        <p14:creationId xmlns:p14="http://schemas.microsoft.com/office/powerpoint/2010/main" val="9699291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FD805-1545-5BF1-FDBC-C0C814AA7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to Use Azure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449928-6C25-E177-A57C-E7FFD214EB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Azure Functions is ideal </a:t>
            </a:r>
            <a:r>
              <a:rPr lang="en-US" b="1" dirty="0"/>
              <a:t>when you need to run small pieces of code (functions) in the cloud without worrying about infrastructure</a:t>
            </a:r>
            <a:r>
              <a:rPr lang="en-US" dirty="0"/>
              <a:t>. Use it in the following scenarios:</a:t>
            </a:r>
          </a:p>
          <a:p>
            <a:r>
              <a:rPr lang="en-US" dirty="0"/>
              <a:t>🔁 Event-Driven Processing</a:t>
            </a:r>
          </a:p>
          <a:p>
            <a:r>
              <a:rPr lang="en-US" dirty="0"/>
              <a:t>⚡ Short-Lived, Lightweight Logic</a:t>
            </a:r>
          </a:p>
          <a:p>
            <a:r>
              <a:rPr lang="en-US" dirty="0"/>
              <a:t>🧵 Microservices Architecture</a:t>
            </a:r>
          </a:p>
          <a:p>
            <a:r>
              <a:rPr lang="en-US" dirty="0"/>
              <a:t>📉 Infrequent or Unpredictable Workloads</a:t>
            </a:r>
          </a:p>
          <a:p>
            <a:r>
              <a:rPr lang="en-US" dirty="0"/>
              <a:t>💸 Cost-Optimized for Low Usage</a:t>
            </a:r>
          </a:p>
        </p:txBody>
      </p:sp>
    </p:spTree>
    <p:extLst>
      <p:ext uri="{BB962C8B-B14F-4D97-AF65-F5344CB8AC3E}">
        <p14:creationId xmlns:p14="http://schemas.microsoft.com/office/powerpoint/2010/main" val="16198064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0631F-7654-BDE9-6FC6-E827A6B0D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🔁 Event-Driven 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09E4FD-B16F-A154-09B4-3BA7719B19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Use when your code should respond to events like: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New messages in a queue (e.g., Azure Queue Storage, Service Bus)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Blob storage changes (e.g., file uploads)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HTTP requests (API endpoints)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Timer-based triggers (e.g., scheduled tasks like CRON)</a:t>
            </a:r>
          </a:p>
          <a:p>
            <a:pPr marL="0" indent="0">
              <a:buNone/>
            </a:pPr>
            <a:r>
              <a:rPr lang="en-US" b="1" dirty="0"/>
              <a:t>Example:</a:t>
            </a:r>
            <a:r>
              <a:rPr lang="en-US" dirty="0"/>
              <a:t> Resize images automatically after they're uploaded to blob storage.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03245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1746ED-5516-7CFE-F515-7FF7D12B4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⚡ </a:t>
            </a:r>
            <a:r>
              <a:rPr lang="en-US" b="1" dirty="0"/>
              <a:t>Short-Lived, Lightweight Logic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4C9CEB-FF11-7F80-E843-F1A29E522A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Use when you have small, single-purpose logic to execute: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Data cleanup tasks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Email or notification senders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Processing order updates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Simple webhooks</a:t>
            </a:r>
          </a:p>
        </p:txBody>
      </p:sp>
    </p:spTree>
    <p:extLst>
      <p:ext uri="{BB962C8B-B14F-4D97-AF65-F5344CB8AC3E}">
        <p14:creationId xmlns:p14="http://schemas.microsoft.com/office/powerpoint/2010/main" val="30547532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9F7393-F836-47D3-05DE-8CFF8EDFD5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🧵 </a:t>
            </a:r>
            <a:r>
              <a:rPr lang="en-US" b="1" dirty="0"/>
              <a:t>Microservices Architecture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A8F076-EFEC-A2D5-E6D7-E3A8C8068C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Use when building </a:t>
            </a:r>
            <a:r>
              <a:rPr lang="en-US" b="1" dirty="0"/>
              <a:t>modular, loosely-coupled</a:t>
            </a:r>
            <a:r>
              <a:rPr lang="en-US" dirty="0"/>
              <a:t> services: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Break monolithic apps into function-level services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Deploy independently, scale automatically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0729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AB68A3-5F7A-F31F-87FB-C230D8803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📉 </a:t>
            </a:r>
            <a:r>
              <a:rPr lang="en-US" b="1" dirty="0"/>
              <a:t>Infrequent or Unpredictable Workloads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11CB58-ADCE-6F66-B118-53D143F2B5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Use when: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You don’t want to pay for idle compute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You have bursty or unpredictable workloads (auto-scaling is built-in)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28854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E807D6-BDCA-DBD5-EEA8-951D0612F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💸 </a:t>
            </a:r>
            <a:r>
              <a:rPr lang="en-US" b="1" dirty="0"/>
              <a:t>Cost-Optimized for Low Usage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2E6ACD-44CB-7E9E-BDF2-FA00FB46CA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Use when cost is a concern: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You only pay for the time your function runs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Great for startups, small tools, or MVPs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80178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900AC6-311C-D850-BF78-2695C3D54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🚫 When </a:t>
            </a:r>
            <a:r>
              <a:rPr lang="en-US" b="1" dirty="0"/>
              <a:t>Not</a:t>
            </a:r>
            <a:r>
              <a:rPr lang="en-US" dirty="0"/>
              <a:t> to Use Azure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17B87A-A35B-10E0-5F02-1F91102E2F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10058400" cy="4141770"/>
          </a:xfrm>
        </p:spPr>
        <p:txBody>
          <a:bodyPr/>
          <a:lstStyle/>
          <a:p>
            <a:r>
              <a:rPr lang="en-US" dirty="0"/>
              <a:t>For long-running jobs (unless using Durable Functions)</a:t>
            </a:r>
          </a:p>
          <a:p>
            <a:pPr marL="0" indent="0">
              <a:buNone/>
            </a:pPr>
            <a:r>
              <a:rPr lang="en-US" dirty="0"/>
              <a:t> When you need control over infrastructure (e.g., networking, VMs) </a:t>
            </a:r>
          </a:p>
          <a:p>
            <a:r>
              <a:rPr lang="en-US" dirty="0"/>
              <a:t>For high-performance computing (consider Azure Container Apps or Kubernetes) </a:t>
            </a:r>
          </a:p>
          <a:p>
            <a:endParaRPr lang="en-US" dirty="0"/>
          </a:p>
        </p:txBody>
      </p:sp>
      <p:pic>
        <p:nvPicPr>
          <p:cNvPr id="1030" name="Picture 6" descr="Durable Functions Overview - Azure ...">
            <a:extLst>
              <a:ext uri="{FF2B5EF4-FFF2-40B4-BE49-F238E27FC236}">
                <a16:creationId xmlns:a16="http://schemas.microsoft.com/office/drawing/2014/main" id="{8BF8313A-65EE-0F54-46CF-44F3874CEC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9233" y="4333090"/>
            <a:ext cx="3190875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Azure Container Apps: Guide">
            <a:extLst>
              <a:ext uri="{FF2B5EF4-FFF2-40B4-BE49-F238E27FC236}">
                <a16:creationId xmlns:a16="http://schemas.microsoft.com/office/drawing/2014/main" id="{42B296C6-C587-AE20-7C90-F9561C3D34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3816" y="4333090"/>
            <a:ext cx="1575739" cy="1160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48A5A6D-48F4-25B5-FB28-E595E3FEF1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1818" y="3540648"/>
            <a:ext cx="2709323" cy="2709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6503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0B466E-D0A4-ED58-8A32-ACB0CB212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Azure Function Triggers and Bindings</a:t>
            </a:r>
          </a:p>
        </p:txBody>
      </p:sp>
      <p:pic>
        <p:nvPicPr>
          <p:cNvPr id="4" name="Picture 8" descr="Optimizing Azure Functions: Best ...">
            <a:extLst>
              <a:ext uri="{FF2B5EF4-FFF2-40B4-BE49-F238E27FC236}">
                <a16:creationId xmlns:a16="http://schemas.microsoft.com/office/drawing/2014/main" id="{2A70E0FE-C276-2265-823E-12E3DF3BC00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3041" y="3212305"/>
            <a:ext cx="2952750" cy="155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2D759BC-C302-F28F-3A2B-EE438CEBE8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2886369" y="3135812"/>
            <a:ext cx="1629069" cy="1629069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BDFBF02-A8C8-281D-5587-CCA666802F08}"/>
              </a:ext>
            </a:extLst>
          </p:cNvPr>
          <p:cNvCxnSpPr/>
          <p:nvPr/>
        </p:nvCxnSpPr>
        <p:spPr>
          <a:xfrm>
            <a:off x="4835950" y="3988593"/>
            <a:ext cx="111236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58ECF5F-740D-AC74-D0B6-E067EB60E0ED}"/>
              </a:ext>
            </a:extLst>
          </p:cNvPr>
          <p:cNvSpPr txBox="1"/>
          <p:nvPr/>
        </p:nvSpPr>
        <p:spPr>
          <a:xfrm>
            <a:off x="3261674" y="5118755"/>
            <a:ext cx="913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Triggers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0BDCC68-F087-CC65-0C10-461A13DA6FD7}"/>
              </a:ext>
            </a:extLst>
          </p:cNvPr>
          <p:cNvSpPr txBox="1"/>
          <p:nvPr/>
        </p:nvSpPr>
        <p:spPr>
          <a:xfrm>
            <a:off x="6304642" y="2221961"/>
            <a:ext cx="1508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Input Bindings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8737A20-F634-428C-7A66-1AA491FDB676}"/>
              </a:ext>
            </a:extLst>
          </p:cNvPr>
          <p:cNvSpPr txBox="1"/>
          <p:nvPr/>
        </p:nvSpPr>
        <p:spPr>
          <a:xfrm>
            <a:off x="6200317" y="5303421"/>
            <a:ext cx="17169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Output Bindings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AB1E95D-048E-C0D8-E4E6-2602A8D26563}"/>
              </a:ext>
            </a:extLst>
          </p:cNvPr>
          <p:cNvCxnSpPr/>
          <p:nvPr/>
        </p:nvCxnSpPr>
        <p:spPr>
          <a:xfrm>
            <a:off x="7058786" y="2667786"/>
            <a:ext cx="0" cy="4680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34E7F1E-2B8C-D198-F369-E528191D00C7}"/>
              </a:ext>
            </a:extLst>
          </p:cNvPr>
          <p:cNvCxnSpPr>
            <a:stCxn id="4" idx="2"/>
          </p:cNvCxnSpPr>
          <p:nvPr/>
        </p:nvCxnSpPr>
        <p:spPr>
          <a:xfrm>
            <a:off x="7059416" y="4764880"/>
            <a:ext cx="0" cy="5385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06355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724871-1FFC-13F1-B9B3-5EF344957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Triggers (What </a:t>
            </a:r>
            <a:r>
              <a:rPr lang="en-US" i="1" dirty="0"/>
              <a:t>starts</a:t>
            </a:r>
            <a:r>
              <a:rPr lang="en-US" dirty="0"/>
              <a:t> the function)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084B4B-0D87-2858-D201-88D9DBD23C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10058400" cy="4245465"/>
          </a:xfrm>
        </p:spPr>
        <p:txBody>
          <a:bodyPr/>
          <a:lstStyle/>
          <a:p>
            <a:r>
              <a:rPr lang="en-US" dirty="0"/>
              <a:t>A </a:t>
            </a:r>
            <a:r>
              <a:rPr lang="en-US" b="1" dirty="0"/>
              <a:t>trigger</a:t>
            </a:r>
            <a:r>
              <a:rPr lang="en-US" dirty="0"/>
              <a:t> is an event that causes your Azure Function to run. Every function </a:t>
            </a:r>
            <a:r>
              <a:rPr lang="en-US" b="1" dirty="0"/>
              <a:t>must have exactly one trigger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9A0CE8F-5B81-EDD5-21AE-7D68CB85EC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9420860"/>
              </p:ext>
            </p:extLst>
          </p:nvPr>
        </p:nvGraphicFramePr>
        <p:xfrm>
          <a:off x="1702061" y="2831916"/>
          <a:ext cx="8127999" cy="3439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1898664388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72227676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2526552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000" dirty="0"/>
                        <a:t>Trigger Type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Description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Example Use Case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46423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b="1" dirty="0"/>
                        <a:t>HTTP Trigger</a:t>
                      </a:r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Executes when an HTTP request is received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REST API endpoints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189445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b="1"/>
                        <a:t>Timer Trigger</a:t>
                      </a:r>
                      <a:endParaRPr lang="en-US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Runs on a schedule (CRON)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Scheduled tasks, cleanup jobs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544138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b="1"/>
                        <a:t>Queue Trigger (Storage Queue)</a:t>
                      </a:r>
                      <a:endParaRPr lang="en-US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Fires when a new message is added to a storage queue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Background processing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564479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b="1"/>
                        <a:t>Service Bus Trigger</a:t>
                      </a:r>
                      <a:endParaRPr lang="en-US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Runs when a message is received from a Service Bus queue or topic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Enterprise messaging patterns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448430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b="1"/>
                        <a:t>Blob Trigger</a:t>
                      </a:r>
                      <a:endParaRPr lang="en-US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Starts when a new file is uploaded or modified in Blob Storage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Image processing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659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b="1"/>
                        <a:t>Event Hub Trigger</a:t>
                      </a:r>
                      <a:endParaRPr lang="en-US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Responds to high-throughput streaming data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IoT telemetry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256064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b="1"/>
                        <a:t>Event Grid Trigger</a:t>
                      </a:r>
                      <a:endParaRPr lang="en-US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Executes on events from Event Grid (e.g., resource changes)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Respond to blob creation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235515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b="1" dirty="0"/>
                        <a:t>Cosmos DB Trigger</a:t>
                      </a:r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Executes when documents change in Cosmos DB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Real-time processing of database changes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370098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950623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20192-FEB0-C713-CADA-6758B0DFF0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Serverless Architecture?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A098E6A-F031-72BB-A201-7C1AAC56A4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7666" y="2079920"/>
            <a:ext cx="3760788" cy="3760788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80CC56B-A605-8001-3817-91BF77A034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9759" y="1964188"/>
            <a:ext cx="3961361" cy="396136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3427952-A56E-908A-D919-85289B70B15A}"/>
              </a:ext>
            </a:extLst>
          </p:cNvPr>
          <p:cNvSpPr txBox="1"/>
          <p:nvPr/>
        </p:nvSpPr>
        <p:spPr>
          <a:xfrm>
            <a:off x="1572538" y="5925549"/>
            <a:ext cx="4614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Traditional Architecture: </a:t>
            </a:r>
            <a:r>
              <a:rPr lang="en-US" b="1" dirty="0"/>
              <a:t>Running a Coffee Shop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797C539-3BF7-C65C-00B3-3F556641409B}"/>
              </a:ext>
            </a:extLst>
          </p:cNvPr>
          <p:cNvSpPr txBox="1"/>
          <p:nvPr/>
        </p:nvSpPr>
        <p:spPr>
          <a:xfrm>
            <a:off x="6344239" y="5925549"/>
            <a:ext cx="5502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Serverless Architecture: Using a Coffee Vending Machine</a:t>
            </a:r>
          </a:p>
        </p:txBody>
      </p:sp>
    </p:spTree>
    <p:extLst>
      <p:ext uri="{BB962C8B-B14F-4D97-AF65-F5344CB8AC3E}">
        <p14:creationId xmlns:p14="http://schemas.microsoft.com/office/powerpoint/2010/main" val="31786712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302AF-E73E-BED7-570E-F3356AAE0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Bindings (Input/Output data connections)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65F571-1C38-76F1-5CF6-A8749ADEEB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Bindings let you declaratively connect to external resources—like databases, queues, and storage—without writing boilerplate code.</a:t>
            </a:r>
          </a:p>
          <a:p>
            <a:r>
              <a:rPr lang="en-US" b="1" dirty="0"/>
              <a:t>Input Bindings</a:t>
            </a:r>
            <a:r>
              <a:rPr lang="en-US" dirty="0"/>
              <a:t>: Bring data into the function</a:t>
            </a:r>
          </a:p>
          <a:p>
            <a:r>
              <a:rPr lang="en-US" b="1" dirty="0"/>
              <a:t>Output Bindings: </a:t>
            </a:r>
            <a:r>
              <a:rPr lang="en-US" dirty="0"/>
              <a:t>Send data out of the function</a:t>
            </a:r>
          </a:p>
          <a:p>
            <a:r>
              <a:rPr lang="en-US" dirty="0"/>
              <a:t>You can have:</a:t>
            </a:r>
          </a:p>
          <a:p>
            <a:r>
              <a:rPr lang="en-US" dirty="0"/>
              <a:t>Multiple input and output bindings</a:t>
            </a:r>
          </a:p>
          <a:p>
            <a:r>
              <a:rPr lang="en-US" dirty="0"/>
              <a:t>Bindings configured in </a:t>
            </a:r>
            <a:r>
              <a:rPr lang="en-US" b="1" dirty="0" err="1"/>
              <a:t>function.json</a:t>
            </a:r>
            <a:r>
              <a:rPr lang="en-US" b="1" dirty="0"/>
              <a:t> </a:t>
            </a:r>
            <a:r>
              <a:rPr lang="en-US" dirty="0"/>
              <a:t>or via </a:t>
            </a:r>
            <a:r>
              <a:rPr lang="en-US" b="1" dirty="0"/>
              <a:t>attributes</a:t>
            </a:r>
            <a:r>
              <a:rPr lang="en-US" dirty="0"/>
              <a:t> in C#/.NET</a:t>
            </a:r>
          </a:p>
        </p:txBody>
      </p:sp>
    </p:spTree>
    <p:extLst>
      <p:ext uri="{BB962C8B-B14F-4D97-AF65-F5344CB8AC3E}">
        <p14:creationId xmlns:p14="http://schemas.microsoft.com/office/powerpoint/2010/main" val="1943059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3329FF-330D-6A09-CF02-75F8FDFED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Bindings (Input/Output data connections)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9BB3B7F-6B2B-6C72-BCFB-5463592FE85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1221939"/>
              </p:ext>
            </p:extLst>
          </p:nvPr>
        </p:nvGraphicFramePr>
        <p:xfrm>
          <a:off x="1096963" y="2108200"/>
          <a:ext cx="10058397" cy="3774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52799">
                  <a:extLst>
                    <a:ext uri="{9D8B030D-6E8A-4147-A177-3AD203B41FA5}">
                      <a16:colId xmlns:a16="http://schemas.microsoft.com/office/drawing/2014/main" val="107136154"/>
                    </a:ext>
                  </a:extLst>
                </a:gridCol>
                <a:gridCol w="3352799">
                  <a:extLst>
                    <a:ext uri="{9D8B030D-6E8A-4147-A177-3AD203B41FA5}">
                      <a16:colId xmlns:a16="http://schemas.microsoft.com/office/drawing/2014/main" val="4199192519"/>
                    </a:ext>
                  </a:extLst>
                </a:gridCol>
                <a:gridCol w="3352799">
                  <a:extLst>
                    <a:ext uri="{9D8B030D-6E8A-4147-A177-3AD203B41FA5}">
                      <a16:colId xmlns:a16="http://schemas.microsoft.com/office/drawing/2014/main" val="39266660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Binding Type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Direction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Use Case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08692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Blob Storage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Input/Output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Read/write files from storage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106528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Table Storage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Input/Output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Read/write structured NoSQL data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845233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Queue Storage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Output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Send a message to a queue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305663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Service Bus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Output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Publish events to a topic or queue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67195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Cosmos DB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Input/Output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Interact with NoSQL document data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13345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SignalR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Output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Push real-time updates to clients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206818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SendGrid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Output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Send emails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121522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671631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27E5E-4D73-FE33-A347-30A4F58FC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in C# (.NET)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45E7412-8750-58AA-CBEF-EF1ECC720A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39863" y="2893219"/>
            <a:ext cx="9372600" cy="2190750"/>
          </a:xfrm>
        </p:spPr>
      </p:pic>
    </p:spTree>
    <p:extLst>
      <p:ext uri="{BB962C8B-B14F-4D97-AF65-F5344CB8AC3E}">
        <p14:creationId xmlns:p14="http://schemas.microsoft.com/office/powerpoint/2010/main" val="16700642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613982-4E5F-9153-E6D9-37B211A0A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 Worker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7C1CF8-302C-6752-B516-F7516B544D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1800" dirty="0"/>
              <a:t>🟢 .NET 8.0 (Long Term Support)</a:t>
            </a:r>
          </a:p>
          <a:p>
            <a:r>
              <a:rPr lang="en-US" sz="1800" dirty="0"/>
              <a:t>Model: In-Process</a:t>
            </a:r>
          </a:p>
          <a:p>
            <a:r>
              <a:rPr lang="en-US" sz="1800" dirty="0"/>
              <a:t>Description: The function runs within the same process as the Azure Functions runtime.</a:t>
            </a:r>
          </a:p>
          <a:p>
            <a:r>
              <a:rPr lang="en-US" sz="1800" dirty="0"/>
              <a:t>Pros:</a:t>
            </a:r>
          </a:p>
          <a:p>
            <a:r>
              <a:rPr lang="en-US" sz="1800" dirty="0"/>
              <a:t>Easier access to bindings and triggers</a:t>
            </a:r>
          </a:p>
          <a:p>
            <a:r>
              <a:rPr lang="en-US" sz="1800" dirty="0"/>
              <a:t>Smaller cold start time</a:t>
            </a:r>
          </a:p>
          <a:p>
            <a:r>
              <a:rPr lang="en-US" sz="1800" dirty="0"/>
              <a:t>Simple debugging</a:t>
            </a:r>
          </a:p>
          <a:p>
            <a:r>
              <a:rPr lang="en-US" sz="1800" dirty="0"/>
              <a:t>Use case: Most general-purpose apps. Best for beginners.</a:t>
            </a:r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344860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22930E-DF6E-6BB1-65EA-F30CE18300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F838E-83D2-8606-7EF8-9BD62CF9F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 Worker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4BBBE7-03C5-71CA-E2E6-CDFAEBC035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10058400" cy="4047502"/>
          </a:xfrm>
        </p:spPr>
        <p:txBody>
          <a:bodyPr>
            <a:noAutofit/>
          </a:bodyPr>
          <a:lstStyle/>
          <a:p>
            <a:r>
              <a:rPr lang="en-US" b="1" dirty="0"/>
              <a:t>🟣 .NET 8.0 Isolated (Long Term Support)</a:t>
            </a:r>
          </a:p>
          <a:p>
            <a:r>
              <a:rPr lang="en-US" b="1" dirty="0"/>
              <a:t>Model:</a:t>
            </a:r>
            <a:r>
              <a:rPr lang="en-US" dirty="0"/>
              <a:t> Isolated Process Model</a:t>
            </a:r>
          </a:p>
          <a:p>
            <a:r>
              <a:rPr lang="en-US" b="1" dirty="0"/>
              <a:t>Description:</a:t>
            </a:r>
            <a:r>
              <a:rPr lang="en-US" dirty="0"/>
              <a:t> The function runs in </a:t>
            </a:r>
            <a:r>
              <a:rPr lang="en-US" b="1" dirty="0"/>
              <a:t>its own process</a:t>
            </a:r>
            <a:r>
              <a:rPr lang="en-US" dirty="0"/>
              <a:t>, separate from the Azure Functions runtime.</a:t>
            </a:r>
          </a:p>
          <a:p>
            <a:r>
              <a:rPr lang="en-US" b="1" dirty="0"/>
              <a:t>Pros:</a:t>
            </a:r>
            <a:endParaRPr lang="en-US" dirty="0"/>
          </a:p>
          <a:p>
            <a:pPr lvl="1"/>
            <a:r>
              <a:rPr lang="en-US" dirty="0"/>
              <a:t>Greater control over the app's startup, middleware, and dependencies</a:t>
            </a:r>
          </a:p>
          <a:p>
            <a:pPr lvl="1"/>
            <a:r>
              <a:rPr lang="en-US" dirty="0"/>
              <a:t>Ideal for modern, clean architecture</a:t>
            </a:r>
          </a:p>
          <a:p>
            <a:pPr lvl="1"/>
            <a:r>
              <a:rPr lang="en-US" dirty="0"/>
              <a:t>Future-proof (Microsoft is moving towards isolated model)</a:t>
            </a:r>
          </a:p>
          <a:p>
            <a:r>
              <a:rPr lang="en-US" b="1" dirty="0"/>
              <a:t>Cons:</a:t>
            </a:r>
            <a:r>
              <a:rPr lang="en-US" dirty="0"/>
              <a:t> Slightly more complex</a:t>
            </a:r>
          </a:p>
          <a:p>
            <a:r>
              <a:rPr lang="en-US" b="1" dirty="0"/>
              <a:t>Use case:</a:t>
            </a:r>
            <a:r>
              <a:rPr lang="en-US" dirty="0"/>
              <a:t> Microservices, complex enterprise apps</a:t>
            </a:r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40860919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4F0C9-6642-D6D4-5E4D-A6CFDF8ED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Timer Trigger in Azure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A3FAC5-8C9B-90AB-F29D-E2A739515A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Concept</a:t>
            </a:r>
          </a:p>
          <a:p>
            <a:r>
              <a:rPr lang="en-US" dirty="0"/>
              <a:t>A </a:t>
            </a:r>
            <a:r>
              <a:rPr lang="en-US" b="1" dirty="0"/>
              <a:t>Timer Trigger</a:t>
            </a:r>
            <a:r>
              <a:rPr lang="en-US" dirty="0"/>
              <a:t> runs your function on a schedule, just like a </a:t>
            </a:r>
            <a:r>
              <a:rPr lang="en-US" b="1" dirty="0" err="1"/>
              <a:t>cron</a:t>
            </a:r>
            <a:r>
              <a:rPr lang="en-US" b="1" dirty="0"/>
              <a:t> job or alarm clock</a:t>
            </a:r>
            <a:r>
              <a:rPr lang="en-US" dirty="0"/>
              <a:t>.</a:t>
            </a:r>
          </a:p>
          <a:p>
            <a:r>
              <a:rPr lang="en-US" dirty="0"/>
              <a:t>🕒 Think of it like a </a:t>
            </a:r>
            <a:r>
              <a:rPr lang="en-US" b="1" dirty="0"/>
              <a:t>reminder app</a:t>
            </a:r>
            <a:r>
              <a:rPr lang="en-US" dirty="0"/>
              <a:t>: "Run this function every day at 8 AM.“</a:t>
            </a:r>
          </a:p>
          <a:p>
            <a:r>
              <a:rPr lang="en-US" b="1" dirty="0"/>
              <a:t>✅ Use Cases:</a:t>
            </a:r>
          </a:p>
          <a:p>
            <a:r>
              <a:rPr lang="en-US" dirty="0"/>
              <a:t>Daily report generation</a:t>
            </a:r>
          </a:p>
          <a:p>
            <a:r>
              <a:rPr lang="en-US" dirty="0"/>
              <a:t>Cleanup tasks</a:t>
            </a:r>
          </a:p>
          <a:p>
            <a:r>
              <a:rPr lang="en-US" dirty="0"/>
              <a:t>Scheduled database backups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8F8747-DCFC-D5CD-7559-114FC8A666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1283" y="3544477"/>
            <a:ext cx="2861035" cy="286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1842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03E99-9B49-74F4-50F9-994443A75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Timer Trigger in Azure Functions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B63590E-4952-6CB8-AF0E-9561909865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42788" y="3095699"/>
            <a:ext cx="6038850" cy="1314450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0ABE6D1-2330-4CD0-D7A8-627425E7CBF1}"/>
              </a:ext>
            </a:extLst>
          </p:cNvPr>
          <p:cNvSpPr txBox="1"/>
          <p:nvPr/>
        </p:nvSpPr>
        <p:spPr>
          <a:xfrm>
            <a:off x="2787210" y="4751309"/>
            <a:ext cx="60944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https://crontab.guru/</a:t>
            </a:r>
          </a:p>
        </p:txBody>
      </p:sp>
    </p:spTree>
    <p:extLst>
      <p:ext uri="{BB962C8B-B14F-4D97-AF65-F5344CB8AC3E}">
        <p14:creationId xmlns:p14="http://schemas.microsoft.com/office/powerpoint/2010/main" val="3687603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9E6F3F-C661-1476-D52F-855A5A1EAF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Queue Trigger?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3BC756-6AE0-8BFA-203C-D498B44067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b="1" dirty="0"/>
              <a:t>Queue trigger</a:t>
            </a:r>
            <a:r>
              <a:rPr lang="en-US" dirty="0"/>
              <a:t> is a type of Azure Function that automatically runs when a new message is added to an Azure Storage Queue.</a:t>
            </a:r>
          </a:p>
          <a:p>
            <a:endParaRPr lang="en-US" dirty="0"/>
          </a:p>
          <a:p>
            <a:r>
              <a:rPr lang="en-US" dirty="0"/>
              <a:t>👉 Think of it as </a:t>
            </a:r>
            <a:r>
              <a:rPr lang="en-US" b="1" dirty="0"/>
              <a:t>"Run this code whenever something gets dropped into the queue."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📦 </a:t>
            </a:r>
            <a:r>
              <a:rPr lang="en-US" b="1" dirty="0"/>
              <a:t>Use case</a:t>
            </a:r>
            <a:r>
              <a:rPr lang="en-US" dirty="0"/>
              <a:t>: Imagine you receive user registrations. You don’t want to send welcome emails immediately — instead, you drop a message into a queue, and a function picks it up and sends the email asynchronously.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5678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200A6-3684-99A8-643F-B2DCC105F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Queue Trigger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D04BE74-F0E4-396D-AD25-105831C61F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28316" y="2108200"/>
            <a:ext cx="5795694" cy="3760788"/>
          </a:xfrm>
        </p:spPr>
      </p:pic>
    </p:spTree>
    <p:extLst>
      <p:ext uri="{BB962C8B-B14F-4D97-AF65-F5344CB8AC3E}">
        <p14:creationId xmlns:p14="http://schemas.microsoft.com/office/powerpoint/2010/main" val="31638002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EA931-2479-58C7-F56A-53B63D315E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Queue Trigger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0CA3CFF-2ED7-EE46-1722-1269695488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96559" y="2108200"/>
            <a:ext cx="5459208" cy="3760788"/>
          </a:xfrm>
        </p:spPr>
      </p:pic>
    </p:spTree>
    <p:extLst>
      <p:ext uri="{BB962C8B-B14F-4D97-AF65-F5344CB8AC3E}">
        <p14:creationId xmlns:p14="http://schemas.microsoft.com/office/powerpoint/2010/main" val="23176216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50E6EC-317F-8116-3588-0D7BD5FD9E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C01D95-2A4E-68F7-8221-B189EB682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Serverless Architecture?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A185905-250E-A2D5-810A-50BCACCE0E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7666" y="2079920"/>
            <a:ext cx="1891080" cy="1891080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D1DE22C-03B5-4725-83B2-C412CFA9B9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7666" y="4175101"/>
            <a:ext cx="1891080" cy="189108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B1D1288-3E36-D6E9-175C-70F1EF7044E3}"/>
              </a:ext>
            </a:extLst>
          </p:cNvPr>
          <p:cNvSpPr txBox="1"/>
          <p:nvPr/>
        </p:nvSpPr>
        <p:spPr>
          <a:xfrm>
            <a:off x="3864989" y="2217566"/>
            <a:ext cx="779937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You rent the shop, hire staff, buy equipment, and keep it running all day.</a:t>
            </a:r>
          </a:p>
          <a:p>
            <a:endParaRPr lang="en-US" dirty="0"/>
          </a:p>
          <a:p>
            <a:r>
              <a:rPr lang="en-US" dirty="0"/>
              <a:t>Even if no customers come in, you're still paying for rent, electricity, and salaries.</a:t>
            </a:r>
          </a:p>
          <a:p>
            <a:endParaRPr lang="en-US" dirty="0"/>
          </a:p>
          <a:p>
            <a:r>
              <a:rPr lang="en-US" dirty="0"/>
              <a:t>You have full control, but also full responsibility.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8DAA74-EC2A-2C28-871F-1950D4DBBEA6}"/>
              </a:ext>
            </a:extLst>
          </p:cNvPr>
          <p:cNvSpPr txBox="1"/>
          <p:nvPr/>
        </p:nvSpPr>
        <p:spPr>
          <a:xfrm>
            <a:off x="3864989" y="4289892"/>
            <a:ext cx="805688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You place a machine in a public space.</a:t>
            </a:r>
          </a:p>
          <a:p>
            <a:r>
              <a:rPr lang="en-US" dirty="0"/>
              <a:t>It only works when someone presses a button (an event).</a:t>
            </a:r>
          </a:p>
          <a:p>
            <a:r>
              <a:rPr lang="en-US" dirty="0"/>
              <a:t>You don’t pay for idle time.</a:t>
            </a:r>
          </a:p>
          <a:p>
            <a:r>
              <a:rPr lang="en-US" dirty="0"/>
              <a:t>Maintenance, power, and refilling are handled by someone else (the cloud provider).</a:t>
            </a:r>
          </a:p>
          <a:p>
            <a:r>
              <a:rPr lang="en-US" dirty="0"/>
              <a:t>You just provide the coffee recipe (your code).</a:t>
            </a:r>
          </a:p>
        </p:txBody>
      </p:sp>
    </p:spTree>
    <p:extLst>
      <p:ext uri="{BB962C8B-B14F-4D97-AF65-F5344CB8AC3E}">
        <p14:creationId xmlns:p14="http://schemas.microsoft.com/office/powerpoint/2010/main" val="12261034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FE355F-5E88-5B13-D627-46402F874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Queue Trigger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CC41E73-48C0-14F4-29FC-BA82E28130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32716" y="2108200"/>
            <a:ext cx="5386893" cy="3760788"/>
          </a:xfrm>
        </p:spPr>
      </p:pic>
    </p:spTree>
    <p:extLst>
      <p:ext uri="{BB962C8B-B14F-4D97-AF65-F5344CB8AC3E}">
        <p14:creationId xmlns:p14="http://schemas.microsoft.com/office/powerpoint/2010/main" val="6000677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D5D2E-861D-3317-C6F5-4D3400F76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Queue Trigger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3E869DC-2E9F-DFB6-2073-2ACD4E04A1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51751" y="2108200"/>
            <a:ext cx="5348823" cy="3760788"/>
          </a:xfrm>
        </p:spPr>
      </p:pic>
    </p:spTree>
    <p:extLst>
      <p:ext uri="{BB962C8B-B14F-4D97-AF65-F5344CB8AC3E}">
        <p14:creationId xmlns:p14="http://schemas.microsoft.com/office/powerpoint/2010/main" val="18406841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35A784-1B35-F72B-7BCF-459BF67DF6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Queue Trigger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74BE90A-D638-B36A-56D2-A65D044F66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45107" y="2108200"/>
            <a:ext cx="5362112" cy="3760788"/>
          </a:xfrm>
        </p:spPr>
      </p:pic>
    </p:spTree>
    <p:extLst>
      <p:ext uri="{BB962C8B-B14F-4D97-AF65-F5344CB8AC3E}">
        <p14:creationId xmlns:p14="http://schemas.microsoft.com/office/powerpoint/2010/main" val="29156285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4EC722-5AF1-AAD0-C081-AC2FC5991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Queue Trigger: Storage Explorer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ED96F67-D6DC-B2A8-8D63-175A5B9520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89735" y="2108200"/>
            <a:ext cx="6448534" cy="3634361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ED983C9-1D4A-D2FA-87C1-B1C0FAE8C863}"/>
              </a:ext>
            </a:extLst>
          </p:cNvPr>
          <p:cNvSpPr txBox="1"/>
          <p:nvPr/>
        </p:nvSpPr>
        <p:spPr>
          <a:xfrm>
            <a:off x="2130460" y="5928735"/>
            <a:ext cx="880463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https://azure.microsoft.com/en-us/products/storage/storage-explorer/#Download-4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67683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63A82-12A0-11CF-4098-95CB23B9D5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Blob Trigger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3DE646-E72F-DFF3-0ED8-09B6347E19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"A Blob Trigger is a type of Azure Function that automatically runs when a file (called a blob) is </a:t>
            </a:r>
            <a:r>
              <a:rPr lang="en-US" b="1" dirty="0"/>
              <a:t>added to or modified</a:t>
            </a:r>
            <a:r>
              <a:rPr lang="en-US" dirty="0"/>
              <a:t> in an Azure Blob Storage container.“</a:t>
            </a:r>
          </a:p>
          <a:p>
            <a:r>
              <a:rPr lang="en-US" b="1" dirty="0"/>
              <a:t>Real-world Analogy</a:t>
            </a:r>
          </a:p>
          <a:p>
            <a:r>
              <a:rPr lang="en-US" dirty="0"/>
              <a:t>“Imagine a Dropbox folder shared with your team. Every time someone uploads a file to the folder, an automatic notification is sent to a processing script that scans and categorizes the file. Blob Trigger works the same way—it reacts to file uploads in Azure Blob Storage.”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0389C2-755F-7AA0-D5BE-A0F7E8EAD3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5163" y="4650678"/>
            <a:ext cx="1697296" cy="1697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8633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739ABA-B062-C263-96CB-851786F955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Blog Trigger: When to Use 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74C1DB-21E9-4353-3103-D0A67E25F9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Image processing (e.g., resize or watermark uploaded photos)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Log aggregation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Trigger data pipeline when new data arrives (e.g., CSV, JSON)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OCR on uploaded scanned documents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/>
              <a:t> Backing </a:t>
            </a:r>
            <a:r>
              <a:rPr lang="en-US" dirty="0"/>
              <a:t>up or transforming incoming data</a:t>
            </a:r>
          </a:p>
        </p:txBody>
      </p:sp>
    </p:spTree>
    <p:extLst>
      <p:ext uri="{BB962C8B-B14F-4D97-AF65-F5344CB8AC3E}">
        <p14:creationId xmlns:p14="http://schemas.microsoft.com/office/powerpoint/2010/main" val="16109707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F58735-F0E5-6D08-B4F5-AFCAAD18C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Consumption Plan vs Premium Plan vs Dedicated 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7F1E0F-13A9-8719-82C8-960BE8BFAE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Imagine You're Hosting a Party </a:t>
            </a:r>
          </a:p>
          <a:p>
            <a:r>
              <a:rPr lang="en-US" b="1" dirty="0"/>
              <a:t>Consumption Plan</a:t>
            </a:r>
            <a:r>
              <a:rPr lang="en-US" dirty="0"/>
              <a:t>: You </a:t>
            </a:r>
            <a:r>
              <a:rPr lang="en-US" b="1" dirty="0"/>
              <a:t>rent a hall only when guests arrive</a:t>
            </a:r>
            <a:r>
              <a:rPr lang="en-US" dirty="0"/>
              <a:t>. You don’t pay if nobody shows up.</a:t>
            </a:r>
          </a:p>
          <a:p>
            <a:r>
              <a:rPr lang="en-US" b="1" dirty="0"/>
              <a:t>Premium Plan</a:t>
            </a:r>
            <a:r>
              <a:rPr lang="en-US" dirty="0"/>
              <a:t>: You </a:t>
            </a:r>
            <a:r>
              <a:rPr lang="en-US" b="1" dirty="0"/>
              <a:t>rent a bigger hall that’s always ready</a:t>
            </a:r>
            <a:r>
              <a:rPr lang="en-US" dirty="0"/>
              <a:t>, with air-conditioning and faster service—even if no one shows up.</a:t>
            </a:r>
          </a:p>
          <a:p>
            <a:r>
              <a:rPr lang="en-US" b="1" dirty="0"/>
              <a:t>Dedicated Plan (App Service Plan)</a:t>
            </a:r>
            <a:r>
              <a:rPr lang="en-US" dirty="0"/>
              <a:t>: You </a:t>
            </a:r>
            <a:r>
              <a:rPr lang="en-US" b="1" dirty="0"/>
              <a:t>buy your own event hall</a:t>
            </a:r>
            <a:r>
              <a:rPr lang="en-US" dirty="0"/>
              <a:t>, always available, even if you throw no parties.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C7271D-91ED-4F5E-2D6E-6105F2B921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2255" y="4459664"/>
            <a:ext cx="1879862" cy="1879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36806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E80AE-4D2E-5762-9AE6-78E4781D8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Consumption Plan vs Premium Plan vs Dedicated Plan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4279E1E-E3ED-FCC9-5970-4C0A7A9BCD2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16496371"/>
              </p:ext>
            </p:extLst>
          </p:nvPr>
        </p:nvGraphicFramePr>
        <p:xfrm>
          <a:off x="1096963" y="2108200"/>
          <a:ext cx="10058400" cy="4211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14600">
                  <a:extLst>
                    <a:ext uri="{9D8B030D-6E8A-4147-A177-3AD203B41FA5}">
                      <a16:colId xmlns:a16="http://schemas.microsoft.com/office/drawing/2014/main" val="874592643"/>
                    </a:ext>
                  </a:extLst>
                </a:gridCol>
                <a:gridCol w="2514600">
                  <a:extLst>
                    <a:ext uri="{9D8B030D-6E8A-4147-A177-3AD203B41FA5}">
                      <a16:colId xmlns:a16="http://schemas.microsoft.com/office/drawing/2014/main" val="613928703"/>
                    </a:ext>
                  </a:extLst>
                </a:gridCol>
                <a:gridCol w="2514600">
                  <a:extLst>
                    <a:ext uri="{9D8B030D-6E8A-4147-A177-3AD203B41FA5}">
                      <a16:colId xmlns:a16="http://schemas.microsoft.com/office/drawing/2014/main" val="2793959852"/>
                    </a:ext>
                  </a:extLst>
                </a:gridCol>
                <a:gridCol w="2514600">
                  <a:extLst>
                    <a:ext uri="{9D8B030D-6E8A-4147-A177-3AD203B41FA5}">
                      <a16:colId xmlns:a16="http://schemas.microsoft.com/office/drawing/2014/main" val="13969293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Feature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Consumption Plan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Premium Plan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Dedicated Plan (App Service)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00107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/>
                        <a:t>Billing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Pay-per-execution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Pay for reserved capacity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Pay for always-on infrastructure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68061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/>
                        <a:t>Scaling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Auto-scale (0 to many)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Auto-scale with pre-warmed instances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Manual or auto-scale (limited)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64372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/>
                        <a:t>Cold Start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Yes (functions may sleep)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No (pre-warmed instances)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No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799900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VNET Integration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Limited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Full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Full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458471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/>
                        <a:t>Max Execution Time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5 mins (can be extended to 60)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Unlimited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Unlimited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1382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/>
                        <a:t>Best For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Infrequent, lightweight jobs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High-performance, low latency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Legacy apps, always-on workloads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69490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075369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843F2-20AE-11D2-0DD2-EC10CC462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Consumption 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BB5C71-14D0-5A5E-F56E-5263817EF7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Consumption Plan</a:t>
            </a:r>
          </a:p>
          <a:p>
            <a:r>
              <a:rPr lang="en-US" b="1" dirty="0"/>
              <a:t>Ideal for:</a:t>
            </a:r>
            <a:endParaRPr lang="en-US" dirty="0"/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/>
              <a:t> Infrequent tasks (e.g., daily report generator, webhook).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/>
              <a:t> Startups or PoC (pay only when used).</a:t>
            </a:r>
          </a:p>
          <a:p>
            <a:r>
              <a:rPr lang="en-US" b="1" dirty="0"/>
              <a:t>Pros:</a:t>
            </a:r>
            <a:r>
              <a:rPr lang="en-US" dirty="0"/>
              <a:t> Cheapest, zero idle cost.</a:t>
            </a:r>
          </a:p>
          <a:p>
            <a:r>
              <a:rPr lang="en-US" b="1" dirty="0"/>
              <a:t>Cons:</a:t>
            </a:r>
            <a:r>
              <a:rPr lang="en-US" dirty="0"/>
              <a:t> Cold start delay, limited VNET, timeout limits.</a:t>
            </a:r>
          </a:p>
        </p:txBody>
      </p:sp>
    </p:spTree>
    <p:extLst>
      <p:ext uri="{BB962C8B-B14F-4D97-AF65-F5344CB8AC3E}">
        <p14:creationId xmlns:p14="http://schemas.microsoft.com/office/powerpoint/2010/main" val="34620625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40A4B-8CE2-1E2C-32C1-93D336E7B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Premium 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6455BD-7BD0-198B-B690-05CF1BD51B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Ideal for: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APIs, chatbots, queues that need fast response times.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Business-critical tasks requiring VNET, no cold starts.</a:t>
            </a:r>
          </a:p>
          <a:p>
            <a:r>
              <a:rPr lang="en-US" b="1" dirty="0"/>
              <a:t>Pros</a:t>
            </a:r>
            <a:r>
              <a:rPr lang="en-US" dirty="0"/>
              <a:t>: Fast, flexible scaling, VNET access.</a:t>
            </a:r>
          </a:p>
          <a:p>
            <a:r>
              <a:rPr lang="en-US" b="1" dirty="0"/>
              <a:t>Cons</a:t>
            </a:r>
            <a:r>
              <a:rPr lang="en-US" dirty="0"/>
              <a:t>: Costs more than consumption.</a:t>
            </a:r>
          </a:p>
        </p:txBody>
      </p:sp>
    </p:spTree>
    <p:extLst>
      <p:ext uri="{BB962C8B-B14F-4D97-AF65-F5344CB8AC3E}">
        <p14:creationId xmlns:p14="http://schemas.microsoft.com/office/powerpoint/2010/main" val="32565034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C841A-6830-B141-8711-A3CCEEEAC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This Analogy Works: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EAB46FD-AA05-357A-B358-9C034B73390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47055860"/>
              </p:ext>
            </p:extLst>
          </p:nvPr>
        </p:nvGraphicFramePr>
        <p:xfrm>
          <a:off x="1096963" y="2108200"/>
          <a:ext cx="10058397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52799">
                  <a:extLst>
                    <a:ext uri="{9D8B030D-6E8A-4147-A177-3AD203B41FA5}">
                      <a16:colId xmlns:a16="http://schemas.microsoft.com/office/drawing/2014/main" val="209644070"/>
                    </a:ext>
                  </a:extLst>
                </a:gridCol>
                <a:gridCol w="3352799">
                  <a:extLst>
                    <a:ext uri="{9D8B030D-6E8A-4147-A177-3AD203B41FA5}">
                      <a16:colId xmlns:a16="http://schemas.microsoft.com/office/drawing/2014/main" val="3062383371"/>
                    </a:ext>
                  </a:extLst>
                </a:gridCol>
                <a:gridCol w="3352799">
                  <a:extLst>
                    <a:ext uri="{9D8B030D-6E8A-4147-A177-3AD203B41FA5}">
                      <a16:colId xmlns:a16="http://schemas.microsoft.com/office/drawing/2014/main" val="17682537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Concept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Coffee Shop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Vending Machine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192220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Server Management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You manage it 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Provider manages it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72598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Cost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Fixed (rent, staff)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Pay per use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62648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Scaling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Hire more staff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Deploy more machines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48923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Downtime Risk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High if poorly managed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Handled by provider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46467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Deployment Time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Long (setup, licenses)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Instant (just place it)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8511139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D4891FF9-15A0-C48C-7D6B-B56AAF1970A0}"/>
              </a:ext>
            </a:extLst>
          </p:cNvPr>
          <p:cNvSpPr txBox="1"/>
          <p:nvPr/>
        </p:nvSpPr>
        <p:spPr>
          <a:xfrm>
            <a:off x="1197204" y="4864231"/>
            <a:ext cx="95870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"With serverless, you're not running the café — you're just giving the recipe and letting the cloud serve coffee whenever someone asks."</a:t>
            </a:r>
          </a:p>
        </p:txBody>
      </p:sp>
    </p:spTree>
    <p:extLst>
      <p:ext uri="{BB962C8B-B14F-4D97-AF65-F5344CB8AC3E}">
        <p14:creationId xmlns:p14="http://schemas.microsoft.com/office/powerpoint/2010/main" val="402732403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406A5-9B99-1333-C787-97695C138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Dedicated (App Service Plan)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E55552-410C-DFCC-E9A2-7240130B8D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Ideal for: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/>
              <a:t> Organizations already using App Services.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/>
              <a:t> Apps needing always-on compute with consistent load.</a:t>
            </a:r>
          </a:p>
          <a:p>
            <a:r>
              <a:rPr lang="en-US" b="1" dirty="0"/>
              <a:t>Pros</a:t>
            </a:r>
            <a:r>
              <a:rPr lang="en-US" dirty="0"/>
              <a:t>: Full control, supports hybrid apps.</a:t>
            </a:r>
          </a:p>
          <a:p>
            <a:r>
              <a:rPr lang="en-US" b="1" dirty="0"/>
              <a:t>Cons</a:t>
            </a:r>
            <a:r>
              <a:rPr lang="en-US" dirty="0"/>
              <a:t>: You pay even when idle.</a:t>
            </a:r>
          </a:p>
        </p:txBody>
      </p:sp>
    </p:spTree>
    <p:extLst>
      <p:ext uri="{BB962C8B-B14F-4D97-AF65-F5344CB8AC3E}">
        <p14:creationId xmlns:p14="http://schemas.microsoft.com/office/powerpoint/2010/main" val="306632292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56F25-F1C5-C767-B806-687FFF2AD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Pricing Calculator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EF1C7CB-0325-63C6-126B-B1B7F1328B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05431" y="2108200"/>
            <a:ext cx="6041463" cy="3760788"/>
          </a:xfrm>
        </p:spPr>
      </p:pic>
    </p:spTree>
    <p:extLst>
      <p:ext uri="{BB962C8B-B14F-4D97-AF65-F5344CB8AC3E}">
        <p14:creationId xmlns:p14="http://schemas.microsoft.com/office/powerpoint/2010/main" val="303999061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22D7EB-152E-ADFA-7EC5-87CDE1F78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Free Account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81768F-DF5C-C3F2-5AC3-F80855AD6C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https://azure.microsoft.com/en-gb/pricing/purchase-options/azure-account?icid=azurefreeaccount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417225-9AB5-6DFD-1FF4-6293ED1A7C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1225" y="2823390"/>
            <a:ext cx="6033036" cy="3416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88367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30AB9B-0CBB-84B3-DA85-12C07E2F6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Quick Start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6A83FB-152E-2FE6-3228-D281336E8D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https://portal.azure.com/?quickstart=True#view/Microsoft_Azure_Resources/LessonPage.ReactView/id/get-started-navigating-azure-portal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35DDF5-598F-1B06-5F51-2026C917FC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6134" y="3002840"/>
            <a:ext cx="4350187" cy="3397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32400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41C448-B1FA-ADEB-6FEA-72AD4F687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Management levels and hierarchy</a:t>
            </a:r>
            <a:endParaRPr lang="en-US" dirty="0"/>
          </a:p>
        </p:txBody>
      </p:sp>
      <p:pic>
        <p:nvPicPr>
          <p:cNvPr id="1026" name="Picture 2" descr="Diagram that shows the relationship of management hierarchy levels.">
            <a:extLst>
              <a:ext uri="{FF2B5EF4-FFF2-40B4-BE49-F238E27FC236}">
                <a16:creationId xmlns:a16="http://schemas.microsoft.com/office/drawing/2014/main" id="{A992DE7E-BD82-4893-3ACF-CCE8A97AAD1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3166" y="2649790"/>
            <a:ext cx="4125993" cy="2677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347115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72B1FD-2EB6-50C4-7186-612A3F710B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Deployment</a:t>
            </a:r>
          </a:p>
        </p:txBody>
      </p:sp>
      <p:sp>
        <p:nvSpPr>
          <p:cNvPr id="4" name="Rectangle: Diagonal Corners Rounded 3">
            <a:extLst>
              <a:ext uri="{FF2B5EF4-FFF2-40B4-BE49-F238E27FC236}">
                <a16:creationId xmlns:a16="http://schemas.microsoft.com/office/drawing/2014/main" id="{2C94A64B-F734-15CD-7F82-F0D573C4727A}"/>
              </a:ext>
            </a:extLst>
          </p:cNvPr>
          <p:cNvSpPr/>
          <p:nvPr/>
        </p:nvSpPr>
        <p:spPr>
          <a:xfrm>
            <a:off x="3365369" y="2630078"/>
            <a:ext cx="2111604" cy="1168924"/>
          </a:xfrm>
          <a:prstGeom prst="round2Diag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Azure Portal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705B502-B011-F95C-A2C9-55EC35B558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46655" y="2630077"/>
            <a:ext cx="2111605" cy="1168922"/>
          </a:xfrm>
          <a:prstGeom prst="round2Diag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Visual Studio</a:t>
            </a:r>
          </a:p>
        </p:txBody>
      </p:sp>
      <p:sp>
        <p:nvSpPr>
          <p:cNvPr id="6" name="Rectangle: Diagonal Corners Rounded 5">
            <a:extLst>
              <a:ext uri="{FF2B5EF4-FFF2-40B4-BE49-F238E27FC236}">
                <a16:creationId xmlns:a16="http://schemas.microsoft.com/office/drawing/2014/main" id="{697A1FD4-3735-CE5D-80F9-14916D107A00}"/>
              </a:ext>
            </a:extLst>
          </p:cNvPr>
          <p:cNvSpPr/>
          <p:nvPr/>
        </p:nvSpPr>
        <p:spPr>
          <a:xfrm>
            <a:off x="3365368" y="4022416"/>
            <a:ext cx="2111603" cy="1168924"/>
          </a:xfrm>
          <a:prstGeom prst="round2Diag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Azure Command Line</a:t>
            </a:r>
          </a:p>
        </p:txBody>
      </p:sp>
      <p:sp>
        <p:nvSpPr>
          <p:cNvPr id="7" name="Rectangle: Diagonal Corners Rounded 6">
            <a:extLst>
              <a:ext uri="{FF2B5EF4-FFF2-40B4-BE49-F238E27FC236}">
                <a16:creationId xmlns:a16="http://schemas.microsoft.com/office/drawing/2014/main" id="{1007A963-F1C1-FB62-2A2A-E3E52055EC62}"/>
              </a:ext>
            </a:extLst>
          </p:cNvPr>
          <p:cNvSpPr/>
          <p:nvPr/>
        </p:nvSpPr>
        <p:spPr>
          <a:xfrm>
            <a:off x="5646655" y="4022413"/>
            <a:ext cx="2111603" cy="1168923"/>
          </a:xfrm>
          <a:prstGeom prst="round2Diag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GitHub Actions / Azure DevOps Pipelines</a:t>
            </a:r>
          </a:p>
        </p:txBody>
      </p:sp>
    </p:spTree>
    <p:extLst>
      <p:ext uri="{BB962C8B-B14F-4D97-AF65-F5344CB8AC3E}">
        <p14:creationId xmlns:p14="http://schemas.microsoft.com/office/powerpoint/2010/main" val="164749190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1418A0-D0DB-D6EE-7BB3-D094021DF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Functions Key Types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FCAADDEB-F629-8254-1C72-C6E3034CA84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80484928"/>
              </p:ext>
            </p:extLst>
          </p:nvPr>
        </p:nvGraphicFramePr>
        <p:xfrm>
          <a:off x="1096963" y="2108200"/>
          <a:ext cx="10058397" cy="2291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52799">
                  <a:extLst>
                    <a:ext uri="{9D8B030D-6E8A-4147-A177-3AD203B41FA5}">
                      <a16:colId xmlns:a16="http://schemas.microsoft.com/office/drawing/2014/main" val="1505464049"/>
                    </a:ext>
                  </a:extLst>
                </a:gridCol>
                <a:gridCol w="3352799">
                  <a:extLst>
                    <a:ext uri="{9D8B030D-6E8A-4147-A177-3AD203B41FA5}">
                      <a16:colId xmlns:a16="http://schemas.microsoft.com/office/drawing/2014/main" val="3919747999"/>
                    </a:ext>
                  </a:extLst>
                </a:gridCol>
                <a:gridCol w="3352799">
                  <a:extLst>
                    <a:ext uri="{9D8B030D-6E8A-4147-A177-3AD203B41FA5}">
                      <a16:colId xmlns:a16="http://schemas.microsoft.com/office/drawing/2014/main" val="5408841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Key Type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Access Level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Best Use Case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178421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_master (Host)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Full control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Admin scripts, internal automation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480483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default (Function)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One specific function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External clients accessing only one function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429501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default (Host)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All functions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Internal apps needing broad function access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487962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8359905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05FB8-BC8C-7F30-92CA-92A9C35CCA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Scaling, Cold Starts &amp; Best Practices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66E695-9722-02B0-B6D1-0B7C1D81D7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Scaling in Azure Functions</a:t>
            </a:r>
          </a:p>
          <a:p>
            <a:r>
              <a:rPr lang="en-US" dirty="0"/>
              <a:t>Scaling refers to how Azure Functions automatically adjusts the number of instances running based on incoming workload (requests, events, messages).</a:t>
            </a:r>
          </a:p>
          <a:p>
            <a:endParaRPr lang="en-US" b="1" dirty="0"/>
          </a:p>
          <a:p>
            <a:r>
              <a:rPr lang="en-US" b="1" dirty="0"/>
              <a:t>Types of Scaling:</a:t>
            </a:r>
          </a:p>
          <a:p>
            <a:r>
              <a:rPr lang="en-US" b="1" dirty="0"/>
              <a:t>Vertical Scaling</a:t>
            </a:r>
            <a:r>
              <a:rPr lang="en-US" dirty="0"/>
              <a:t>: Increase the power (CPU, RAM) of a machine. </a:t>
            </a:r>
            <a:r>
              <a:rPr lang="en-US" i="1" dirty="0"/>
              <a:t>(Not common in serverless)</a:t>
            </a:r>
            <a:endParaRPr lang="en-US" dirty="0"/>
          </a:p>
          <a:p>
            <a:r>
              <a:rPr lang="en-US" b="1" dirty="0"/>
              <a:t>Horizontal Scaling</a:t>
            </a:r>
            <a:r>
              <a:rPr lang="en-US" dirty="0"/>
              <a:t>: Increase the number of instances (more copies of your function).</a:t>
            </a:r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69408979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3FE27A-C6D2-119D-C2A1-B24B621BBB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Scaling Modes by Plan: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6648F8B1-FE62-5624-7FC4-27632C8C434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35513949"/>
              </p:ext>
            </p:extLst>
          </p:nvPr>
        </p:nvGraphicFramePr>
        <p:xfrm>
          <a:off x="1096963" y="2108200"/>
          <a:ext cx="10058397" cy="2291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52799">
                  <a:extLst>
                    <a:ext uri="{9D8B030D-6E8A-4147-A177-3AD203B41FA5}">
                      <a16:colId xmlns:a16="http://schemas.microsoft.com/office/drawing/2014/main" val="3852297328"/>
                    </a:ext>
                  </a:extLst>
                </a:gridCol>
                <a:gridCol w="2299830">
                  <a:extLst>
                    <a:ext uri="{9D8B030D-6E8A-4147-A177-3AD203B41FA5}">
                      <a16:colId xmlns:a16="http://schemas.microsoft.com/office/drawing/2014/main" val="2408958036"/>
                    </a:ext>
                  </a:extLst>
                </a:gridCol>
                <a:gridCol w="4405768">
                  <a:extLst>
                    <a:ext uri="{9D8B030D-6E8A-4147-A177-3AD203B41FA5}">
                      <a16:colId xmlns:a16="http://schemas.microsoft.com/office/drawing/2014/main" val="23913866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Plan Type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Scaling Type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Details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94731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/>
                        <a:t>Consumption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Auto-scale (0 to ∞)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Only runs when triggered. Most cost-effective. Scales instantly as load increases.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208276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/>
                        <a:t>Premium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Pre-warmed + Auto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Always-ready instances prevent cold starts. Supports VNET, unlimited execution time.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082385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/>
                        <a:t>Dedicated (App Service)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Manual or Auto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For high-control environments, shared with web apps.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726042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3796393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BE41E0-9C1C-3DC9-3C38-58CF43E046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29759-8962-6003-360A-0DE96FF3BB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Scaling Modes by Plan: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1526FB9C-AE29-6791-7651-974CA541340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48394877"/>
              </p:ext>
            </p:extLst>
          </p:nvPr>
        </p:nvGraphicFramePr>
        <p:xfrm>
          <a:off x="1096963" y="2108200"/>
          <a:ext cx="10058397" cy="330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52799">
                  <a:extLst>
                    <a:ext uri="{9D8B030D-6E8A-4147-A177-3AD203B41FA5}">
                      <a16:colId xmlns:a16="http://schemas.microsoft.com/office/drawing/2014/main" val="3852297328"/>
                    </a:ext>
                  </a:extLst>
                </a:gridCol>
                <a:gridCol w="2299830">
                  <a:extLst>
                    <a:ext uri="{9D8B030D-6E8A-4147-A177-3AD203B41FA5}">
                      <a16:colId xmlns:a16="http://schemas.microsoft.com/office/drawing/2014/main" val="2408958036"/>
                    </a:ext>
                  </a:extLst>
                </a:gridCol>
                <a:gridCol w="4405768">
                  <a:extLst>
                    <a:ext uri="{9D8B030D-6E8A-4147-A177-3AD203B41FA5}">
                      <a16:colId xmlns:a16="http://schemas.microsoft.com/office/drawing/2014/main" val="23913866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Hosting Plan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Max Scale-Out Limit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Notes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94731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/>
                        <a:t>Flex Consumption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1"/>
                        <a:t>1000 instances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High scalability with soft caps. Can handle spikes more elastically.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87325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/>
                        <a:t>Consumption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1"/>
                        <a:t>200 instances</a:t>
                      </a:r>
                      <a:r>
                        <a:rPr lang="en-US"/>
                        <a:t> (default)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Technically </a:t>
                      </a:r>
                      <a:r>
                        <a:rPr lang="en-US" i="1"/>
                        <a:t>not infinite</a:t>
                      </a:r>
                      <a:r>
                        <a:rPr lang="en-US"/>
                        <a:t> — this is a </a:t>
                      </a:r>
                      <a:r>
                        <a:rPr lang="en-US" b="1"/>
                        <a:t>soft limit</a:t>
                      </a:r>
                      <a:r>
                        <a:rPr lang="en-US"/>
                        <a:t> but can be increased via support request.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447593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/>
                        <a:t>Premium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1"/>
                        <a:t>100 instances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Limited but supports warm instances and no cold start.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208276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/>
                        <a:t>App Service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1"/>
                        <a:t>30 instances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Traditional plan with manual scaling.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082385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/>
                        <a:t>Container Apps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1"/>
                        <a:t>300 replicas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KEDA-driven autoscaling, configurable with min/max.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726042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918435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C9232F-B7D1-7CB6-ABF9-32E3D2CF4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Serverless Architecture?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7FD089B-E8FD-3424-A1BC-E8CCD6F6CC2F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75111" y="2212793"/>
            <a:ext cx="11521103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Serverless architecture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is a cloud computing model where developers write and deploy code without worrying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about the underlying infrastructure — like servers, provisioning, scaling, or maintenance.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⚠️ 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“Serverless” doesn't mean there are no servers. It means </a:t>
            </a:r>
            <a:r>
              <a:rPr kumimoji="0" lang="en-US" altLang="en-US" sz="1800" b="1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you don’t have to manage them.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Cloud providers like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Azure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AWS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or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GCP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handle all of that for you.</a:t>
            </a:r>
          </a:p>
        </p:txBody>
      </p:sp>
      <p:pic>
        <p:nvPicPr>
          <p:cNvPr id="2052" name="Picture 4" descr="AWS Amazon Web Services | Design ...">
            <a:extLst>
              <a:ext uri="{FF2B5EF4-FFF2-40B4-BE49-F238E27FC236}">
                <a16:creationId xmlns:a16="http://schemas.microsoft.com/office/drawing/2014/main" id="{3A8E4C56-23C3-2856-0D90-A207CA27CA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4829" y="4095014"/>
            <a:ext cx="2952750" cy="155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Microsoft Azure - VaiSulWeb">
            <a:extLst>
              <a:ext uri="{FF2B5EF4-FFF2-40B4-BE49-F238E27FC236}">
                <a16:creationId xmlns:a16="http://schemas.microsoft.com/office/drawing/2014/main" id="{C9487F4D-BD6C-CEBB-9F3E-CCFE356602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3353" y="3677191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Google Cloud Platform Tutorial: From ...">
            <a:extLst>
              <a:ext uri="{FF2B5EF4-FFF2-40B4-BE49-F238E27FC236}">
                <a16:creationId xmlns:a16="http://schemas.microsoft.com/office/drawing/2014/main" id="{9E8AB07C-2DC4-E6D4-726C-BFB25B1048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2252" y="3677191"/>
            <a:ext cx="28575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071087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FF805E-9D96-E853-EB09-158D3AC7F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Cold Starts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0960FC-4A4D-5F08-B86F-F82BCE7243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 </a:t>
            </a:r>
            <a:r>
              <a:rPr lang="en-US" i="1" dirty="0"/>
              <a:t>cold start</a:t>
            </a:r>
            <a:r>
              <a:rPr lang="en-US" dirty="0"/>
              <a:t> happens when Azure needs to </a:t>
            </a:r>
            <a:r>
              <a:rPr lang="en-US" b="1" dirty="0"/>
              <a:t>spin up a new instance</a:t>
            </a:r>
            <a:r>
              <a:rPr lang="en-US" dirty="0"/>
              <a:t> of your function app to handle a request — especially if there are no active instances running.</a:t>
            </a:r>
          </a:p>
          <a:p>
            <a:endParaRPr lang="en-US" dirty="0"/>
          </a:p>
          <a:p>
            <a:r>
              <a:rPr lang="en-US" b="1" dirty="0"/>
              <a:t>Why Cold Starts Happen?</a:t>
            </a:r>
          </a:p>
          <a:p>
            <a:r>
              <a:rPr lang="en-US" dirty="0"/>
              <a:t>App is idle for some time (on Consumption Plan).</a:t>
            </a:r>
          </a:p>
          <a:p>
            <a:r>
              <a:rPr lang="en-US" dirty="0"/>
              <a:t>No pre-warmed instances.</a:t>
            </a:r>
          </a:p>
          <a:p>
            <a:r>
              <a:rPr lang="en-US" dirty="0"/>
              <a:t>The platform needs to allocate resources, load dependencies, and initialize the app.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018853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78C93-3789-0228-A1F0-078B367CC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Impact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776254-214A-9659-424D-86D04A445C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Impact:</a:t>
            </a:r>
          </a:p>
          <a:p>
            <a:r>
              <a:rPr lang="en-US" dirty="0"/>
              <a:t>First request takes </a:t>
            </a:r>
            <a:r>
              <a:rPr lang="en-US" b="1" dirty="0"/>
              <a:t>hundreds of milliseconds to a few seconds</a:t>
            </a:r>
            <a:r>
              <a:rPr lang="en-US" dirty="0"/>
              <a:t>.</a:t>
            </a:r>
          </a:p>
          <a:p>
            <a:r>
              <a:rPr lang="en-US" dirty="0"/>
              <a:t>Critical in low-latency applications like APIs or real-time apps.</a:t>
            </a:r>
          </a:p>
          <a:p>
            <a:r>
              <a:rPr lang="en-US" b="1" dirty="0"/>
              <a:t>How to Reduce Cold Starts:</a:t>
            </a:r>
          </a:p>
          <a:p>
            <a:pPr lvl="1"/>
            <a:r>
              <a:rPr lang="en-US" dirty="0"/>
              <a:t>Use </a:t>
            </a:r>
            <a:r>
              <a:rPr lang="en-US" b="1" dirty="0"/>
              <a:t>Premium Plan</a:t>
            </a:r>
            <a:r>
              <a:rPr lang="en-US" dirty="0"/>
              <a:t> (pre-warmed instances).</a:t>
            </a:r>
          </a:p>
          <a:p>
            <a:pPr lvl="1"/>
            <a:r>
              <a:rPr lang="en-US" dirty="0"/>
              <a:t>Keep function apps "warm" using timers or pings.</a:t>
            </a:r>
          </a:p>
          <a:p>
            <a:pPr lvl="1"/>
            <a:r>
              <a:rPr lang="en-US" dirty="0"/>
              <a:t>Minimize function app start-up time (fewer dependencies, optimize code).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500522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27FFA-A640-0025-EB5B-9CCDF0233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 Practices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B2554B-80D4-5198-0EB9-E17A4521814F}"/>
              </a:ext>
            </a:extLst>
          </p:cNvPr>
          <p:cNvSpPr txBox="1"/>
          <p:nvPr/>
        </p:nvSpPr>
        <p:spPr>
          <a:xfrm>
            <a:off x="1432874" y="2337847"/>
            <a:ext cx="624997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Keep functions lightweight</a:t>
            </a:r>
          </a:p>
          <a:p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Write small, single-responsibility functions.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Use durable functions for long-running workflows.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Split unrelated logic into separate function apps.</a:t>
            </a:r>
          </a:p>
          <a:p>
            <a:pPr lvl="1"/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Optimize dependencies</a:t>
            </a:r>
          </a:p>
          <a:p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Avoid heavy dependencies in the startup path.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Load only necessary packages.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Use Dependency Injection (DI) for testability.</a:t>
            </a:r>
          </a:p>
        </p:txBody>
      </p:sp>
    </p:spTree>
    <p:extLst>
      <p:ext uri="{BB962C8B-B14F-4D97-AF65-F5344CB8AC3E}">
        <p14:creationId xmlns:p14="http://schemas.microsoft.com/office/powerpoint/2010/main" val="60310063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2C47E-9156-E2CC-B3D5-B8B2B154B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 Practices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3FE9D6-DAA9-3304-C89F-9605C31CE3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Configuration</a:t>
            </a:r>
          </a:p>
          <a:p>
            <a:r>
              <a:rPr lang="en-US" dirty="0"/>
              <a:t>Set the right </a:t>
            </a:r>
            <a:r>
              <a:rPr lang="en-US" b="1" dirty="0"/>
              <a:t>timeout values</a:t>
            </a:r>
            <a:r>
              <a:rPr lang="en-US" dirty="0"/>
              <a:t> based on your plan.</a:t>
            </a:r>
          </a:p>
          <a:p>
            <a:r>
              <a:rPr lang="en-US" dirty="0"/>
              <a:t>Use </a:t>
            </a:r>
            <a:r>
              <a:rPr lang="en-US" b="1" dirty="0"/>
              <a:t>Application Settings</a:t>
            </a:r>
            <a:r>
              <a:rPr lang="en-US" dirty="0"/>
              <a:t> for config (don’t hardcode).</a:t>
            </a:r>
          </a:p>
          <a:p>
            <a:endParaRPr lang="en-US" dirty="0"/>
          </a:p>
          <a:p>
            <a:r>
              <a:rPr lang="en-US" b="1" dirty="0"/>
              <a:t>💾 Input/Output Bindings</a:t>
            </a:r>
          </a:p>
          <a:p>
            <a:r>
              <a:rPr lang="en-US" dirty="0"/>
              <a:t>Leverage bindings for blob, queue, event hub, etc. to reduce boilerplate code.</a:t>
            </a:r>
          </a:p>
          <a:p>
            <a:r>
              <a:rPr lang="en-US" dirty="0"/>
              <a:t>Avoid excessive retries; configure retry policies appropriately.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393203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D3821-52AF-36AC-B659-7480FDC4A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 Practices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67F7F2-AB94-94C4-DACA-EDD89008D9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📊 Monitoring</a:t>
            </a:r>
          </a:p>
          <a:p>
            <a:r>
              <a:rPr lang="en-US" dirty="0"/>
              <a:t>Enable </a:t>
            </a:r>
            <a:r>
              <a:rPr lang="en-US" b="1" dirty="0"/>
              <a:t>Application Insights</a:t>
            </a:r>
            <a:r>
              <a:rPr lang="en-US" dirty="0"/>
              <a:t> to track performance, failures, logs.</a:t>
            </a:r>
          </a:p>
          <a:p>
            <a:r>
              <a:rPr lang="en-US" dirty="0"/>
              <a:t>Set up </a:t>
            </a:r>
            <a:r>
              <a:rPr lang="en-US" b="1" dirty="0"/>
              <a:t>alerts</a:t>
            </a:r>
            <a:r>
              <a:rPr lang="en-US" dirty="0"/>
              <a:t> for errors or performance anomalies.</a:t>
            </a:r>
          </a:p>
          <a:p>
            <a:endParaRPr lang="en-US" dirty="0"/>
          </a:p>
          <a:p>
            <a:r>
              <a:rPr lang="en-US" b="1" dirty="0"/>
              <a:t>🔐 Security</a:t>
            </a:r>
          </a:p>
          <a:p>
            <a:r>
              <a:rPr lang="en-US" dirty="0"/>
              <a:t>Use </a:t>
            </a:r>
            <a:r>
              <a:rPr lang="en-US" b="1" dirty="0"/>
              <a:t>Key Vault</a:t>
            </a:r>
            <a:r>
              <a:rPr lang="en-US" dirty="0"/>
              <a:t> to store secrets.</a:t>
            </a:r>
          </a:p>
          <a:p>
            <a:r>
              <a:rPr lang="en-US" dirty="0"/>
              <a:t>Always use </a:t>
            </a:r>
            <a:r>
              <a:rPr lang="en-US" b="1" dirty="0"/>
              <a:t>Authorization Levels</a:t>
            </a:r>
            <a:r>
              <a:rPr lang="en-US" dirty="0"/>
              <a:t> on HTTP functions.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131579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D964C-BBC4-B344-E725-6ECF44AC5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Monitoring using Application Insights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356DA8F-FFFD-08CE-8D5A-4AC8C17FCA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15765" y="2108200"/>
            <a:ext cx="8020795" cy="3760788"/>
          </a:xfrm>
        </p:spPr>
      </p:pic>
    </p:spTree>
    <p:extLst>
      <p:ext uri="{BB962C8B-B14F-4D97-AF65-F5344CB8AC3E}">
        <p14:creationId xmlns:p14="http://schemas.microsoft.com/office/powerpoint/2010/main" val="303458293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BA1B99-7428-21F0-983A-F4DEEEF3A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KQL (Kusto Query </a:t>
            </a:r>
            <a:r>
              <a:rPr lang="en-US" dirty="0" err="1"/>
              <a:t>Langauge</a:t>
            </a:r>
            <a:r>
              <a:rPr lang="en-US" dirty="0"/>
              <a:t>)</a:t>
            </a:r>
          </a:p>
        </p:txBody>
      </p:sp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61DF8359-1C37-85C9-C3F8-FEB811BFDFA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97418304"/>
              </p:ext>
            </p:extLst>
          </p:nvPr>
        </p:nvGraphicFramePr>
        <p:xfrm>
          <a:off x="1096963" y="2108200"/>
          <a:ext cx="10058397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52799">
                  <a:extLst>
                    <a:ext uri="{9D8B030D-6E8A-4147-A177-3AD203B41FA5}">
                      <a16:colId xmlns:a16="http://schemas.microsoft.com/office/drawing/2014/main" val="1376672152"/>
                    </a:ext>
                  </a:extLst>
                </a:gridCol>
                <a:gridCol w="3352799">
                  <a:extLst>
                    <a:ext uri="{9D8B030D-6E8A-4147-A177-3AD203B41FA5}">
                      <a16:colId xmlns:a16="http://schemas.microsoft.com/office/drawing/2014/main" val="3305925317"/>
                    </a:ext>
                  </a:extLst>
                </a:gridCol>
                <a:gridCol w="3352799">
                  <a:extLst>
                    <a:ext uri="{9D8B030D-6E8A-4147-A177-3AD203B41FA5}">
                      <a16:colId xmlns:a16="http://schemas.microsoft.com/office/drawing/2014/main" val="25126330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Exceptions: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Custom Traces: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Failed Requests: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26216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exceptions</a:t>
                      </a:r>
                    </a:p>
                    <a:p>
                      <a:r>
                        <a:rPr lang="en-US" dirty="0"/>
                        <a:t>| order by timestamp desc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traces</a:t>
                      </a:r>
                    </a:p>
                    <a:p>
                      <a:r>
                        <a:rPr lang="en-US" dirty="0"/>
                        <a:t>| where message contains "Function triggered"</a:t>
                      </a:r>
                    </a:p>
                    <a:p>
                      <a:r>
                        <a:rPr lang="en-US" dirty="0"/>
                        <a:t>| order by timestamp desc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requests</a:t>
                      </a:r>
                    </a:p>
                    <a:p>
                      <a:r>
                        <a:rPr lang="en-US" dirty="0"/>
                        <a:t>| where success == false</a:t>
                      </a:r>
                    </a:p>
                    <a:p>
                      <a:r>
                        <a:rPr lang="en-US" dirty="0"/>
                        <a:t>| order by timestamp desc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60437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647259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5DA7B1-DF34-7BBF-240A-BE7C23CA2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Real-world Use Case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2F5497-E7CC-2616-49DC-E240C05990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0402" y="2032785"/>
            <a:ext cx="10058400" cy="3760891"/>
          </a:xfrm>
        </p:spPr>
        <p:txBody>
          <a:bodyPr/>
          <a:lstStyle/>
          <a:p>
            <a:pPr>
              <a:buNone/>
            </a:pPr>
            <a:r>
              <a:rPr lang="en-US" dirty="0"/>
              <a:t>Let’s say you want to process uploaded images: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In a </a:t>
            </a:r>
            <a:r>
              <a:rPr lang="en-US" b="1" dirty="0"/>
              <a:t>serverless setup</a:t>
            </a:r>
            <a:r>
              <a:rPr lang="en-US" dirty="0"/>
              <a:t>, an Azure Function is triggered every time a new image is uploaded to blob storage.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It processes the image, resizes it, and saves it — without you managing any virtual machines.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3080" name="Picture 8" descr="Optimizing Azure Functions: Best ...">
            <a:extLst>
              <a:ext uri="{FF2B5EF4-FFF2-40B4-BE49-F238E27FC236}">
                <a16:creationId xmlns:a16="http://schemas.microsoft.com/office/drawing/2014/main" id="{4B6D54EB-9A08-307C-099F-B3A468E00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227" y="3913230"/>
            <a:ext cx="2952750" cy="155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E28CAB1-6AB7-31AE-620F-DD7B45B0AE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8143" y="3982114"/>
            <a:ext cx="1414806" cy="1414806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A178C710-3990-D8FC-2219-AE8063487B05}"/>
              </a:ext>
            </a:extLst>
          </p:cNvPr>
          <p:cNvSpPr/>
          <p:nvPr/>
        </p:nvSpPr>
        <p:spPr>
          <a:xfrm>
            <a:off x="4317476" y="4590854"/>
            <a:ext cx="593889" cy="19796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64B04EDA-8C0D-FA42-53FF-27B5C51397D1}"/>
              </a:ext>
            </a:extLst>
          </p:cNvPr>
          <p:cNvSpPr/>
          <p:nvPr/>
        </p:nvSpPr>
        <p:spPr>
          <a:xfrm>
            <a:off x="7712383" y="4590536"/>
            <a:ext cx="593889" cy="19796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EFE65D0-B01A-444C-B751-5714C8B11D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1680" y="4284324"/>
            <a:ext cx="612424" cy="612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4891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B5261F-C86B-F3ED-09AB-93DCF0C22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Serverless Platforms</a:t>
            </a:r>
            <a:endParaRPr lang="en-US" b="1" dirty="0"/>
          </a:p>
        </p:txBody>
      </p:sp>
      <p:pic>
        <p:nvPicPr>
          <p:cNvPr id="4" name="Picture 8" descr="Optimizing Azure Functions: Best ...">
            <a:extLst>
              <a:ext uri="{FF2B5EF4-FFF2-40B4-BE49-F238E27FC236}">
                <a16:creationId xmlns:a16="http://schemas.microsoft.com/office/drawing/2014/main" id="{99BD629C-2C84-BFE6-9227-01DD4AF649C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0996" y="3250013"/>
            <a:ext cx="2952750" cy="155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What is AWS Lambda? - AllCode - AWS ...">
            <a:extLst>
              <a:ext uri="{FF2B5EF4-FFF2-40B4-BE49-F238E27FC236}">
                <a16:creationId xmlns:a16="http://schemas.microsoft.com/office/drawing/2014/main" id="{90259C8B-ACC0-8882-D250-28F9931D78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2248" y="3159525"/>
            <a:ext cx="2638425" cy="1733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GCP Cloud Functions ...">
            <a:extLst>
              <a:ext uri="{FF2B5EF4-FFF2-40B4-BE49-F238E27FC236}">
                <a16:creationId xmlns:a16="http://schemas.microsoft.com/office/drawing/2014/main" id="{C520EEB3-1F8F-CA33-954F-2D648D2229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7002" y="3159525"/>
            <a:ext cx="2952750" cy="155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6161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DEF734-25CD-68D0-BB76-85B418BD67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			Azure serverless apps</a:t>
            </a:r>
          </a:p>
        </p:txBody>
      </p:sp>
      <p:pic>
        <p:nvPicPr>
          <p:cNvPr id="5122" name="Picture 2" descr="Logic Apps | Microsoft Azure Mono">
            <a:extLst>
              <a:ext uri="{FF2B5EF4-FFF2-40B4-BE49-F238E27FC236}">
                <a16:creationId xmlns:a16="http://schemas.microsoft.com/office/drawing/2014/main" id="{54A06884-5556-35C2-7CF1-40D90AFC4EF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4693" y="3187119"/>
            <a:ext cx="2087823" cy="1592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Microsoft Power Automate | Streamline ...">
            <a:extLst>
              <a:ext uri="{FF2B5EF4-FFF2-40B4-BE49-F238E27FC236}">
                <a16:creationId xmlns:a16="http://schemas.microsoft.com/office/drawing/2014/main" id="{8849C10E-D49B-53C9-32F9-E3D63F4B82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3016466"/>
            <a:ext cx="2362200" cy="1933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8" descr="Optimizing Azure Functions: Best ...">
            <a:extLst>
              <a:ext uri="{FF2B5EF4-FFF2-40B4-BE49-F238E27FC236}">
                <a16:creationId xmlns:a16="http://schemas.microsoft.com/office/drawing/2014/main" id="{EDB9D010-E2A3-AEB5-2FF1-8ECF62055B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5382" y="3187119"/>
            <a:ext cx="2952750" cy="155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Azure Web job (.Net Framework ...">
            <a:extLst>
              <a:ext uri="{FF2B5EF4-FFF2-40B4-BE49-F238E27FC236}">
                <a16:creationId xmlns:a16="http://schemas.microsoft.com/office/drawing/2014/main" id="{912694ED-472A-94F0-46BB-5536834767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1898" y="3187119"/>
            <a:ext cx="3152775" cy="144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A704B05-35B8-0B47-6FDA-7DFAB5397694}"/>
              </a:ext>
            </a:extLst>
          </p:cNvPr>
          <p:cNvSpPr/>
          <p:nvPr/>
        </p:nvSpPr>
        <p:spPr>
          <a:xfrm>
            <a:off x="1696825" y="2102177"/>
            <a:ext cx="3497344" cy="5373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Design First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EA1662A-60E1-DCBD-BF71-79FF0B65940D}"/>
              </a:ext>
            </a:extLst>
          </p:cNvPr>
          <p:cNvSpPr/>
          <p:nvPr/>
        </p:nvSpPr>
        <p:spPr>
          <a:xfrm>
            <a:off x="7071675" y="2102177"/>
            <a:ext cx="3497344" cy="5373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Code First</a:t>
            </a:r>
          </a:p>
        </p:txBody>
      </p:sp>
    </p:spTree>
    <p:extLst>
      <p:ext uri="{BB962C8B-B14F-4D97-AF65-F5344CB8AC3E}">
        <p14:creationId xmlns:p14="http://schemas.microsoft.com/office/powerpoint/2010/main" val="41093776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67C10-B0B2-89D2-E3A8-A834736BF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functions and Azure Durable Functions</a:t>
            </a:r>
          </a:p>
        </p:txBody>
      </p:sp>
      <p:pic>
        <p:nvPicPr>
          <p:cNvPr id="4" name="Picture 8" descr="Optimizing Azure Functions: Best ...">
            <a:extLst>
              <a:ext uri="{FF2B5EF4-FFF2-40B4-BE49-F238E27FC236}">
                <a16:creationId xmlns:a16="http://schemas.microsoft.com/office/drawing/2014/main" id="{74BAE73E-FF02-9CDC-C8AC-FFA41625138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0538" y="2948355"/>
            <a:ext cx="2952750" cy="155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Durable Functions Overview - Azure ...">
            <a:extLst>
              <a:ext uri="{FF2B5EF4-FFF2-40B4-BE49-F238E27FC236}">
                <a16:creationId xmlns:a16="http://schemas.microsoft.com/office/drawing/2014/main" id="{51CE0A75-17CA-12D2-9ED4-6CFBC6A7AE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9258" y="2865061"/>
            <a:ext cx="3038475" cy="1504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B1931D3-2024-4E0D-682B-126EFBF5350D}"/>
              </a:ext>
            </a:extLst>
          </p:cNvPr>
          <p:cNvSpPr txBox="1"/>
          <p:nvPr/>
        </p:nvSpPr>
        <p:spPr>
          <a:xfrm>
            <a:off x="2823675" y="4835951"/>
            <a:ext cx="1646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functions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F1F34E4-6B15-C28D-1995-6A727E930A55}"/>
              </a:ext>
            </a:extLst>
          </p:cNvPr>
          <p:cNvSpPr txBox="1"/>
          <p:nvPr/>
        </p:nvSpPr>
        <p:spPr>
          <a:xfrm>
            <a:off x="7213863" y="4835951"/>
            <a:ext cx="60944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Azure Durable functions </a:t>
            </a:r>
          </a:p>
        </p:txBody>
      </p:sp>
    </p:spTree>
    <p:extLst>
      <p:ext uri="{BB962C8B-B14F-4D97-AF65-F5344CB8AC3E}">
        <p14:creationId xmlns:p14="http://schemas.microsoft.com/office/powerpoint/2010/main" val="2629593418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VTI">
  <a:themeElements>
    <a:clrScheme name="">
      <a:dk1>
        <a:srgbClr val="000000"/>
      </a:dk1>
      <a:lt1>
        <a:srgbClr val="FFFFFF"/>
      </a:lt1>
      <a:dk2>
        <a:srgbClr val="243541"/>
      </a:dk2>
      <a:lt2>
        <a:srgbClr val="E2E5E8"/>
      </a:lt2>
      <a:accent1>
        <a:srgbClr val="E88B33"/>
      </a:accent1>
      <a:accent2>
        <a:srgbClr val="AEA33A"/>
      </a:accent2>
      <a:accent3>
        <a:srgbClr val="8CAB4A"/>
      </a:accent3>
      <a:accent4>
        <a:srgbClr val="57B636"/>
      </a:accent4>
      <a:accent5>
        <a:srgbClr val="2EBA43"/>
      </a:accent5>
      <a:accent6>
        <a:srgbClr val="33B67D"/>
      </a:accent6>
      <a:hlink>
        <a:srgbClr val="5F84A8"/>
      </a:hlink>
      <a:folHlink>
        <a:srgbClr val="7F7F7F"/>
      </a:folHlink>
    </a:clrScheme>
    <a:fontScheme name="Retrospect">
      <a:majorFont>
        <a:latin typeface="Georgia Pro Cond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Speak Pro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Override1.xml><?xml version="1.0" encoding="utf-8"?>
<a:themeOverride xmlns:a="http://schemas.openxmlformats.org/drawingml/2006/main">
  <a:clrScheme name="Custom 40">
    <a:dk1>
      <a:sysClr val="windowText" lastClr="000000"/>
    </a:dk1>
    <a:lt1>
      <a:sysClr val="window" lastClr="FFFFFF"/>
    </a:lt1>
    <a:dk2>
      <a:srgbClr val="545D57"/>
    </a:dk2>
    <a:lt2>
      <a:srgbClr val="EBEBE8"/>
    </a:lt2>
    <a:accent1>
      <a:srgbClr val="579858"/>
    </a:accent1>
    <a:accent2>
      <a:srgbClr val="ED583E"/>
    </a:accent2>
    <a:accent3>
      <a:srgbClr val="D3BA59"/>
    </a:accent3>
    <a:accent4>
      <a:srgbClr val="4C94AC"/>
    </a:accent4>
    <a:accent5>
      <a:srgbClr val="A09E84"/>
    </a:accent5>
    <a:accent6>
      <a:srgbClr val="FC7D4A"/>
    </a:accent6>
    <a:hlink>
      <a:srgbClr val="04A2DA"/>
    </a:hlink>
    <a:folHlink>
      <a:srgbClr val="808080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1F006B4-A9E1-4F39-85C8-FB836F91934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F3CD65D-61A5-43C9-A837-6EC73C7DA8AB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16377351-63A1-4C2E-8C9A-66CDD70F16A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{65111A7C-6452-4EC8-BC01-EED3C983CD55}tf11437505_win32</Template>
  <TotalTime>790</TotalTime>
  <Words>2444</Words>
  <Application>Microsoft Office PowerPoint</Application>
  <PresentationFormat>Widescreen</PresentationFormat>
  <Paragraphs>384</Paragraphs>
  <Slides>56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2" baseType="lpstr">
      <vt:lpstr>Arial</vt:lpstr>
      <vt:lpstr>Calibri</vt:lpstr>
      <vt:lpstr>Georgia Pro Cond Light</vt:lpstr>
      <vt:lpstr>Speak Pro</vt:lpstr>
      <vt:lpstr>Wingdings</vt:lpstr>
      <vt:lpstr>RetrospectVTI</vt:lpstr>
      <vt:lpstr>Azure Functions C# Serverless Development from Zero to Hero</vt:lpstr>
      <vt:lpstr>What is Serverless Architecture?</vt:lpstr>
      <vt:lpstr>What is Serverless Architecture?</vt:lpstr>
      <vt:lpstr>Why This Analogy Works:</vt:lpstr>
      <vt:lpstr>What is Serverless Architecture?</vt:lpstr>
      <vt:lpstr>Real-world Use Case</vt:lpstr>
      <vt:lpstr>Common Serverless Platforms</vt:lpstr>
      <vt:lpstr>   Azure serverless apps</vt:lpstr>
      <vt:lpstr>Azure functions and Azure Durable Functions</vt:lpstr>
      <vt:lpstr>When to Use Azure Functions</vt:lpstr>
      <vt:lpstr>When to Use Azure Functions</vt:lpstr>
      <vt:lpstr>🔁 Event-Driven Processing</vt:lpstr>
      <vt:lpstr>⚡ Short-Lived, Lightweight Logic</vt:lpstr>
      <vt:lpstr>🧵 Microservices Architecture</vt:lpstr>
      <vt:lpstr>📉 Infrequent or Unpredictable Workloads</vt:lpstr>
      <vt:lpstr>💸 Cost-Optimized for Low Usage</vt:lpstr>
      <vt:lpstr>🚫 When Not to Use Azure Functions</vt:lpstr>
      <vt:lpstr>Overview of Azure Function Triggers and Bindings</vt:lpstr>
      <vt:lpstr>Triggers (What starts the function)</vt:lpstr>
      <vt:lpstr>Bindings (Input/Output data connections)</vt:lpstr>
      <vt:lpstr>Bindings (Input/Output data connections)</vt:lpstr>
      <vt:lpstr>Example in C# (.NET)</vt:lpstr>
      <vt:lpstr>Functions Worker</vt:lpstr>
      <vt:lpstr>Functions Worker</vt:lpstr>
      <vt:lpstr>Timer Trigger in Azure Functions</vt:lpstr>
      <vt:lpstr>Timer Trigger in Azure Functions</vt:lpstr>
      <vt:lpstr>What is a Queue Trigger?</vt:lpstr>
      <vt:lpstr>Queue Trigger</vt:lpstr>
      <vt:lpstr>Queue Trigger</vt:lpstr>
      <vt:lpstr>Queue Trigger</vt:lpstr>
      <vt:lpstr>Queue Trigger</vt:lpstr>
      <vt:lpstr>Queue Trigger</vt:lpstr>
      <vt:lpstr>Queue Trigger: Storage Explorer</vt:lpstr>
      <vt:lpstr>Blob Trigger</vt:lpstr>
      <vt:lpstr>Blog Trigger: When to Use It</vt:lpstr>
      <vt:lpstr>Consumption Plan vs Premium Plan vs Dedicated Plan</vt:lpstr>
      <vt:lpstr>Consumption Plan vs Premium Plan vs Dedicated Plan</vt:lpstr>
      <vt:lpstr>Consumption Plan</vt:lpstr>
      <vt:lpstr>Premium Plan</vt:lpstr>
      <vt:lpstr>Dedicated (App Service Plan)</vt:lpstr>
      <vt:lpstr>Azure Pricing Calculator</vt:lpstr>
      <vt:lpstr>Azure Free Account</vt:lpstr>
      <vt:lpstr>Azure Quick Start</vt:lpstr>
      <vt:lpstr>Management levels and hierarchy</vt:lpstr>
      <vt:lpstr>Azure Deployment</vt:lpstr>
      <vt:lpstr>Azure Functions Key Types</vt:lpstr>
      <vt:lpstr>Scaling, Cold Starts &amp; Best Practices</vt:lpstr>
      <vt:lpstr>Scaling Modes by Plan:</vt:lpstr>
      <vt:lpstr>Scaling Modes by Plan:</vt:lpstr>
      <vt:lpstr>Cold Starts</vt:lpstr>
      <vt:lpstr>Impact</vt:lpstr>
      <vt:lpstr>Best Practices</vt:lpstr>
      <vt:lpstr>Best Practices</vt:lpstr>
      <vt:lpstr>Best Practices</vt:lpstr>
      <vt:lpstr>Monitoring using Application Insights</vt:lpstr>
      <vt:lpstr>KQL (Kusto Query Langauge)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bhushan poojary</dc:creator>
  <cp:lastModifiedBy>bhushan poojary</cp:lastModifiedBy>
  <cp:revision>55</cp:revision>
  <dcterms:created xsi:type="dcterms:W3CDTF">2025-06-01T15:53:29Z</dcterms:created>
  <dcterms:modified xsi:type="dcterms:W3CDTF">2025-06-17T15:22:57Z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